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7"/>
  </p:notesMasterIdLst>
  <p:handoutMasterIdLst>
    <p:handoutMasterId r:id="rId18"/>
  </p:handoutMasterIdLst>
  <p:sldIdLst>
    <p:sldId id="353" r:id="rId2"/>
    <p:sldId id="358" r:id="rId3"/>
    <p:sldId id="396" r:id="rId4"/>
    <p:sldId id="386" r:id="rId5"/>
    <p:sldId id="385" r:id="rId6"/>
    <p:sldId id="387" r:id="rId7"/>
    <p:sldId id="388" r:id="rId8"/>
    <p:sldId id="381" r:id="rId9"/>
    <p:sldId id="389" r:id="rId10"/>
    <p:sldId id="390" r:id="rId11"/>
    <p:sldId id="391" r:id="rId12"/>
    <p:sldId id="392" r:id="rId13"/>
    <p:sldId id="393" r:id="rId14"/>
    <p:sldId id="394" r:id="rId15"/>
    <p:sldId id="395" r:id="rId16"/>
  </p:sldIdLst>
  <p:sldSz cx="12192000" cy="6858000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B000472-CAA5-4379-A368-D84E4E6FB97F}">
          <p14:sldIdLst>
            <p14:sldId id="353"/>
          </p14:sldIdLst>
        </p14:section>
        <p14:section name="未命名的章節" id="{209E5639-39EE-4EDA-8E0E-A7BCE8ABB58F}">
          <p14:sldIdLst>
            <p14:sldId id="358"/>
            <p14:sldId id="396"/>
            <p14:sldId id="386"/>
            <p14:sldId id="385"/>
            <p14:sldId id="387"/>
            <p14:sldId id="388"/>
            <p14:sldId id="381"/>
            <p14:sldId id="389"/>
            <p14:sldId id="390"/>
            <p14:sldId id="391"/>
            <p14:sldId id="392"/>
            <p14:sldId id="393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CC6600"/>
    <a:srgbClr val="66FF33"/>
    <a:srgbClr val="EBEBFF"/>
    <a:srgbClr val="E7E7FF"/>
    <a:srgbClr val="E1E1FF"/>
    <a:srgbClr val="CCCC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8125" autoAdjust="0"/>
  </p:normalViewPr>
  <p:slideViewPr>
    <p:cSldViewPr>
      <p:cViewPr varScale="1">
        <p:scale>
          <a:sx n="100" d="100"/>
          <a:sy n="100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1763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2017/12/18</a:t>
            </a:fld>
            <a:endParaRPr lang="en-US" altLang="zh-TW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6363" y="508000"/>
            <a:ext cx="4530725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794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1185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4758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0589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490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151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091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148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231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3501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808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72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9707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09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90952" y="6308725"/>
            <a:ext cx="537844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12200" y="549276"/>
            <a:ext cx="2565400" cy="53943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16000" y="549276"/>
            <a:ext cx="7493000" cy="53943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16000" y="1412876"/>
            <a:ext cx="50292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6"/>
            <a:ext cx="50292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549275"/>
            <a:ext cx="102616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16000" y="1412876"/>
            <a:ext cx="102616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16000" y="1412876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412876"/>
            <a:ext cx="50292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49275"/>
            <a:ext cx="102616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412876"/>
            <a:ext cx="10261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0872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2017/12/18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0951" y="6284913"/>
            <a:ext cx="52810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3087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224368" y="212725"/>
            <a:ext cx="11764433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2119" y="1052737"/>
            <a:ext cx="8785225" cy="1944687"/>
          </a:xfrm>
        </p:spPr>
        <p:txBody>
          <a:bodyPr/>
          <a:lstStyle/>
          <a:p>
            <a:r>
              <a:rPr lang="en-US" altLang="zh-TW" sz="2800" b="1" i="0" dirty="0" err="1"/>
              <a:t>SigMatch</a:t>
            </a:r>
            <a:r>
              <a:rPr lang="en-US" altLang="zh-TW" sz="2800" b="1" i="0" dirty="0"/>
              <a:t> Fast and Scalable Multi-Pattern Matching</a:t>
            </a:r>
            <a:endParaRPr lang="zh-TW" altLang="zh-TW" sz="2800" i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9596" y="3429000"/>
            <a:ext cx="7380820" cy="2160588"/>
          </a:xfrm>
        </p:spPr>
        <p:txBody>
          <a:bodyPr/>
          <a:lstStyle/>
          <a:p>
            <a:pPr algn="l"/>
            <a:r>
              <a:rPr lang="en-US" altLang="zh-TW" sz="1800" dirty="0"/>
              <a:t>2010 Very Large Data Base Endowment Inc. (2010 VLDB Endowment)</a:t>
            </a:r>
          </a:p>
          <a:p>
            <a:pPr algn="l"/>
            <a:endParaRPr lang="en-US" altLang="zh-TW" sz="1800" dirty="0"/>
          </a:p>
          <a:p>
            <a:pPr algn="l"/>
            <a:r>
              <a:rPr lang="en-US" altLang="zh-TW" sz="1800" dirty="0"/>
              <a:t>Author: 		Ramakrishnan </a:t>
            </a:r>
            <a:r>
              <a:rPr lang="en-US" altLang="zh-TW" sz="1800" dirty="0" err="1"/>
              <a:t>Kandhan</a:t>
            </a:r>
            <a:r>
              <a:rPr lang="en-US" altLang="zh-TW" sz="1800" dirty="0"/>
              <a:t>, Nikhil </a:t>
            </a:r>
            <a:r>
              <a:rPr lang="en-US" altLang="zh-TW" sz="1800" dirty="0" err="1"/>
              <a:t>Teletia</a:t>
            </a:r>
            <a:r>
              <a:rPr lang="en-US" altLang="zh-TW" sz="1800" dirty="0"/>
              <a:t>, Jignesh M. Patel</a:t>
            </a:r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	</a:t>
            </a:r>
            <a:r>
              <a:rPr lang="en-US" altLang="zh-TW" sz="1800" dirty="0"/>
              <a:t>Cheng-Feng </a:t>
            </a:r>
            <a:r>
              <a:rPr lang="en-US" altLang="zh-TW" sz="1800" dirty="0" err="1"/>
              <a:t>Ke</a:t>
            </a:r>
            <a:endParaRPr lang="en-US" altLang="zh-TW" sz="1800" dirty="0"/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		2017/12/05</a:t>
            </a:r>
            <a:endParaRPr kumimoji="0" lang="en-US" altLang="zh-TW" sz="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124201" y="6016626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24B54A-7D19-4FD6-ACA6-8DBDF05F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06" y="1615492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E605479-4764-43CA-9533-35E86AA3F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7" y="1327154"/>
            <a:ext cx="12192000" cy="2569535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622529B-A538-4693-B955-2E7EC29A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4462312"/>
            <a:ext cx="1033618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800" dirty="0"/>
              <a:t>The </a:t>
            </a:r>
            <a:r>
              <a:rPr lang="en-US" altLang="zh-TW" sz="2800" dirty="0" err="1"/>
              <a:t>ClamAV</a:t>
            </a:r>
            <a:r>
              <a:rPr lang="en-US" altLang="zh-TW" sz="2800" dirty="0"/>
              <a:t> data structures require nearly 21 MB of memory in this experiment. Since the L2 cache is only 2MB, most of the structure resides in the main memory. As a result, </a:t>
            </a:r>
            <a:r>
              <a:rPr lang="en-US" altLang="zh-TW" sz="2800" dirty="0" err="1"/>
              <a:t>ClamAV</a:t>
            </a:r>
            <a:r>
              <a:rPr lang="en-US" altLang="zh-TW" sz="2800" dirty="0"/>
              <a:t> tends to require at least one random memory access per scanned byte.</a:t>
            </a: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323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24B54A-7D19-4FD6-ACA6-8DBDF05F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06" y="1615492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99CA692-E5B8-4459-8C66-5130E89B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5656958"/>
            <a:ext cx="1033618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800" dirty="0"/>
              <a:t>Throughput is defined as the amount of data scanned per second.</a:t>
            </a: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BED28B6-4475-4229-9300-0F9E9306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7" y="1466850"/>
            <a:ext cx="42005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3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24B54A-7D19-4FD6-ACA6-8DBDF05F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06" y="1615492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99CA692-E5B8-4459-8C66-5130E89B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44" y="4869160"/>
            <a:ext cx="1033618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800" dirty="0"/>
              <a:t>Filter rate is the fraction of the data items thrown out by </a:t>
            </a:r>
            <a:r>
              <a:rPr lang="en-US" altLang="zh-TW" sz="2800" dirty="0" err="1"/>
              <a:t>sigMatch</a:t>
            </a:r>
            <a:r>
              <a:rPr lang="en-US" altLang="zh-TW" sz="2800" dirty="0"/>
              <a:t>, i.e. the fraction of data items that are true negatives as detected by </a:t>
            </a:r>
            <a:r>
              <a:rPr lang="en-US" altLang="zh-TW" sz="2800" dirty="0" err="1"/>
              <a:t>sigMatch</a:t>
            </a:r>
            <a:r>
              <a:rPr lang="en-US" altLang="zh-TW" sz="2800" dirty="0"/>
              <a:t>.</a:t>
            </a: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63A8109-9B6F-4EB9-A6C5-BB7E4080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" y="1615492"/>
            <a:ext cx="12192000" cy="23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2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24B54A-7D19-4FD6-ACA6-8DBDF05F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06" y="1615492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99CA692-E5B8-4459-8C66-5130E89B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5714192"/>
            <a:ext cx="1033618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947EF2C-0EDA-4651-A625-1206E252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9560"/>
            <a:ext cx="12192000" cy="37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24B54A-7D19-4FD6-ACA6-8DBDF05F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06" y="1615492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99CA692-E5B8-4459-8C66-5130E89B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5714192"/>
            <a:ext cx="1033618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CF4630D-5D7A-4492-B001-204A23B51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646" y="1469887"/>
            <a:ext cx="6372708" cy="48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9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24B54A-7D19-4FD6-ACA6-8DBDF05F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06" y="1615492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99CA692-E5B8-4459-8C66-5130E89B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5714192"/>
            <a:ext cx="1033618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451D36-6CDF-4505-8951-F946392A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282" y="1398686"/>
            <a:ext cx="6403932" cy="47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5863" y="548680"/>
            <a:ext cx="7696200" cy="592138"/>
          </a:xfrm>
        </p:spPr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BF75EA1-D3F0-4163-A066-C017FC3F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396" y="1552574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800" dirty="0" err="1"/>
              <a:t>SigMatch</a:t>
            </a:r>
            <a:r>
              <a:rPr lang="en-US" altLang="zh-TW" sz="2800" dirty="0"/>
              <a:t> uses a largely L1, L2 cache-resident q-gram index structure to quickly discard these no-match cases. 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Thus, it dramatically reduces the number of main memory accesses, resulting in improved performance.</a:t>
            </a: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89D8600-7102-4BE8-99CA-1B7C98EEC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460" y="4916990"/>
            <a:ext cx="4083023" cy="114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000" kern="0" dirty="0">
              <a:solidFill>
                <a:srgbClr val="FF0000"/>
              </a:solidFill>
              <a:ea typeface="標楷體" pitchFamily="65" charset="-120"/>
            </a:endParaRPr>
          </a:p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2-gram : ABCD =&gt; {AB, BC, CD}</a:t>
            </a:r>
          </a:p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3-gram : ABCD =&gt; {ABC, BCD}</a:t>
            </a:r>
          </a:p>
        </p:txBody>
      </p:sp>
    </p:spTree>
    <p:extLst>
      <p:ext uri="{BB962C8B-B14F-4D97-AF65-F5344CB8AC3E}">
        <p14:creationId xmlns:p14="http://schemas.microsoft.com/office/powerpoint/2010/main" val="13367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5863" y="548680"/>
            <a:ext cx="7696200" cy="592138"/>
          </a:xfrm>
        </p:spPr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BF75EA1-D3F0-4163-A066-C017FC3F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396" y="1552574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9ADFE34-7DA5-427A-829D-4B6AD271C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65" y="1371364"/>
            <a:ext cx="8426869" cy="468563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084EE5A-7B9C-42CC-857F-2F1AFDAA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474" y="3861048"/>
            <a:ext cx="1470820" cy="57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0" lang="en-US" altLang="zh-TW" sz="2000" kern="0" dirty="0" err="1">
                <a:solidFill>
                  <a:srgbClr val="FF0000"/>
                </a:solidFill>
                <a:ea typeface="標楷體" pitchFamily="65" charset="-120"/>
              </a:rPr>
              <a:t>ClamAV</a:t>
            </a:r>
            <a:endParaRPr kumimoji="0" lang="en-US" altLang="zh-TW" sz="2000" kern="0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CAB64C-9B61-4978-8670-B37B15A60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316" y="1300843"/>
            <a:ext cx="1820932" cy="155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0" lang="en-US" altLang="zh-TW" sz="2000" kern="0" dirty="0" err="1">
                <a:solidFill>
                  <a:srgbClr val="FF0000"/>
                </a:solidFill>
                <a:ea typeface="標楷體" pitchFamily="65" charset="-120"/>
              </a:rPr>
              <a:t>ClamAV</a:t>
            </a:r>
            <a:endParaRPr kumimoji="0" lang="en-US" altLang="zh-TW" sz="2000" kern="0" dirty="0">
              <a:solidFill>
                <a:srgbClr val="FF0000"/>
              </a:solidFill>
              <a:ea typeface="標楷體" pitchFamily="65" charset="-120"/>
            </a:endParaRPr>
          </a:p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signature</a:t>
            </a:r>
          </a:p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database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35C9D24-C7A4-4592-B341-FE35C8C8B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751" y="2960948"/>
            <a:ext cx="737413" cy="57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File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0C0A1D-E57A-4C77-80F6-73A91133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4733528"/>
            <a:ext cx="2556284" cy="57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No-Match File</a:t>
            </a:r>
          </a:p>
        </p:txBody>
      </p:sp>
    </p:spTree>
    <p:extLst>
      <p:ext uri="{BB962C8B-B14F-4D97-AF65-F5344CB8AC3E}">
        <p14:creationId xmlns:p14="http://schemas.microsoft.com/office/powerpoint/2010/main" val="344225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5863" y="548680"/>
            <a:ext cx="7696200" cy="592138"/>
          </a:xfrm>
        </p:spPr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BF75EA1-D3F0-4163-A066-C017FC3F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396" y="1552574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12EC184-9559-4299-AC58-93B7EFEF4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237" y="1636106"/>
            <a:ext cx="6796671" cy="510526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160502C-027B-471B-B831-A93257941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60" y="2623441"/>
            <a:ext cx="5112567" cy="229686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183795B-1E60-402D-A351-AE8998A96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846" y="5532530"/>
            <a:ext cx="3816423" cy="155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Minimal 2-gram cover</a:t>
            </a:r>
          </a:p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{88ff, 7666, 7676, 6606}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7FA5892-C867-48CA-A38C-F54CA97F2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04" y="1071681"/>
            <a:ext cx="4083023" cy="114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000" kern="0" dirty="0">
              <a:solidFill>
                <a:srgbClr val="FF0000"/>
              </a:solidFill>
              <a:ea typeface="標楷體" pitchFamily="65" charset="-120"/>
            </a:endParaRPr>
          </a:p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Substring prefix length : 2 bytes</a:t>
            </a:r>
          </a:p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Substring suffix length</a:t>
            </a:r>
            <a:r>
              <a:rPr kumimoji="0" lang="zh-TW" altLang="en-US" sz="2000" kern="0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:</a:t>
            </a:r>
            <a:r>
              <a:rPr kumimoji="0" lang="zh-TW" altLang="en-US" sz="2000" kern="0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4 bytes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C5527F52-4851-4C89-BDB8-F17FD1D22681}"/>
              </a:ext>
            </a:extLst>
          </p:cNvPr>
          <p:cNvCxnSpPr>
            <a:cxnSpLocks/>
          </p:cNvCxnSpPr>
          <p:nvPr/>
        </p:nvCxnSpPr>
        <p:spPr>
          <a:xfrm>
            <a:off x="2710744" y="2211685"/>
            <a:ext cx="0" cy="3819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58567E45-45D9-41D5-90E7-5B2AAD534D0E}"/>
              </a:ext>
            </a:extLst>
          </p:cNvPr>
          <p:cNvCxnSpPr>
            <a:cxnSpLocks/>
          </p:cNvCxnSpPr>
          <p:nvPr/>
        </p:nvCxnSpPr>
        <p:spPr>
          <a:xfrm>
            <a:off x="2716388" y="5085184"/>
            <a:ext cx="0" cy="3819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9C4A814-76DA-4E69-9ED5-78823243FFE0}"/>
              </a:ext>
            </a:extLst>
          </p:cNvPr>
          <p:cNvCxnSpPr>
            <a:cxnSpLocks/>
          </p:cNvCxnSpPr>
          <p:nvPr/>
        </p:nvCxnSpPr>
        <p:spPr>
          <a:xfrm>
            <a:off x="4189994" y="5793989"/>
            <a:ext cx="90068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3">
            <a:extLst>
              <a:ext uri="{FF2B5EF4-FFF2-40B4-BE49-F238E27FC236}">
                <a16:creationId xmlns:a16="http://schemas.microsoft.com/office/drawing/2014/main" id="{8D368DBA-BF44-4178-B22D-81300405F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388" y="5440824"/>
            <a:ext cx="3816423" cy="155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0" lang="en-US" altLang="zh-TW" sz="2000" kern="0" dirty="0" err="1">
                <a:solidFill>
                  <a:srgbClr val="FF0000"/>
                </a:solidFill>
                <a:ea typeface="標楷體" pitchFamily="65" charset="-120"/>
              </a:rPr>
              <a:t>xor+shift</a:t>
            </a: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kumimoji="0" lang="en-US" altLang="zh-TW" sz="2000" kern="0" dirty="0">
                <a:ea typeface="標楷體" pitchFamily="65" charset="-120"/>
              </a:rPr>
              <a:t>and</a:t>
            </a: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kumimoji="0" lang="en-US" altLang="zh-TW" sz="2000" kern="0" dirty="0" err="1">
                <a:solidFill>
                  <a:srgbClr val="FF0000"/>
                </a:solidFill>
                <a:ea typeface="標楷體" pitchFamily="65" charset="-120"/>
              </a:rPr>
              <a:t>RShash</a:t>
            </a:r>
            <a:endParaRPr kumimoji="0" lang="en-US" altLang="zh-TW" sz="2000" kern="0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356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5863" y="548680"/>
            <a:ext cx="7696200" cy="592138"/>
          </a:xfrm>
        </p:spPr>
        <p:txBody>
          <a:bodyPr/>
          <a:lstStyle/>
          <a:p>
            <a:r>
              <a:rPr lang="en-US" altLang="zh-TW" sz="3600" b="1" dirty="0"/>
              <a:t>Two-Level Hash Function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BF75EA1-D3F0-4163-A066-C017FC3F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396" y="1552574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dirty="0"/>
              <a:t>The idea here is to use multiple computationally cheap hash functions such as </a:t>
            </a:r>
            <a:r>
              <a:rPr lang="en-US" altLang="zh-TW" sz="2400" dirty="0" err="1">
                <a:solidFill>
                  <a:srgbClr val="FF0000"/>
                </a:solidFill>
              </a:rPr>
              <a:t>xor+shift</a:t>
            </a:r>
            <a:r>
              <a:rPr lang="en-US" altLang="zh-TW" sz="2400" dirty="0"/>
              <a:t> [15] for the first few hash functions. For the last few hash functions, we choose expensive methods (</a:t>
            </a:r>
            <a:r>
              <a:rPr lang="en-US" altLang="zh-TW" sz="2400" dirty="0" err="1">
                <a:solidFill>
                  <a:srgbClr val="FF0000"/>
                </a:solidFill>
              </a:rPr>
              <a:t>RShash</a:t>
            </a:r>
            <a:r>
              <a:rPr lang="en-US" altLang="zh-TW" sz="2400" dirty="0"/>
              <a:t>) to reduce the number of false positives. 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The advantage with this technique is that the expensive hash methods are computed only when the first few hash methods return a false positive. 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The disadvantage with using multiple hash functions is the additional computation involved when there is a match. Also when more hash functions are used, more bits are set to 1 in the Bloom filter, which reduces the filtering efficiency</a:t>
            </a:r>
            <a:endParaRPr kumimoji="0" lang="en-US" altLang="zh-TW" sz="2400" kern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048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5863" y="548680"/>
            <a:ext cx="7696200" cy="592138"/>
          </a:xfrm>
        </p:spPr>
        <p:txBody>
          <a:bodyPr/>
          <a:lstStyle/>
          <a:p>
            <a:r>
              <a:rPr lang="en-US" altLang="zh-TW" sz="3600" b="1" dirty="0"/>
              <a:t>Short Signature rewrite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BF75EA1-D3F0-4163-A066-C017FC3F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396" y="1552574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800" dirty="0"/>
              <a:t>For example the signature </a:t>
            </a:r>
            <a:r>
              <a:rPr lang="en-US" altLang="zh-TW" sz="2800" dirty="0">
                <a:solidFill>
                  <a:srgbClr val="FF0000"/>
                </a:solidFill>
              </a:rPr>
              <a:t>[</a:t>
            </a:r>
            <a:r>
              <a:rPr lang="en-US" altLang="zh-TW" sz="2800" dirty="0" err="1">
                <a:solidFill>
                  <a:srgbClr val="FF0000"/>
                </a:solidFill>
              </a:rPr>
              <a:t>A|a</a:t>
            </a:r>
            <a:r>
              <a:rPr lang="en-US" altLang="zh-TW" sz="2800" dirty="0">
                <a:solidFill>
                  <a:srgbClr val="FF0000"/>
                </a:solidFill>
              </a:rPr>
              <a:t>]b[</a:t>
            </a:r>
            <a:r>
              <a:rPr lang="en-US" altLang="zh-TW" sz="2800" dirty="0" err="1">
                <a:solidFill>
                  <a:srgbClr val="FF0000"/>
                </a:solidFill>
              </a:rPr>
              <a:t>C|c</a:t>
            </a:r>
            <a:r>
              <a:rPr lang="en-US" altLang="zh-TW" sz="2800" dirty="0">
                <a:solidFill>
                  <a:srgbClr val="FF0000"/>
                </a:solidFill>
              </a:rPr>
              <a:t>]</a:t>
            </a:r>
            <a:r>
              <a:rPr lang="en-US" altLang="zh-TW" sz="2800" dirty="0"/>
              <a:t> is equivalent to the four signatures </a:t>
            </a:r>
            <a:r>
              <a:rPr lang="en-US" altLang="zh-TW" sz="2800" dirty="0" err="1">
                <a:solidFill>
                  <a:srgbClr val="FF0000"/>
                </a:solidFill>
              </a:rPr>
              <a:t>Abc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  <a:r>
              <a:rPr lang="en-US" altLang="zh-TW" sz="2800" dirty="0" err="1">
                <a:solidFill>
                  <a:srgbClr val="FF0000"/>
                </a:solidFill>
              </a:rPr>
              <a:t>AbC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  <a:r>
              <a:rPr lang="en-US" altLang="zh-TW" sz="2800" dirty="0" err="1">
                <a:solidFill>
                  <a:srgbClr val="FF0000"/>
                </a:solidFill>
              </a:rPr>
              <a:t>abC</a:t>
            </a:r>
            <a:r>
              <a:rPr lang="en-US" altLang="zh-TW" sz="2800" dirty="0"/>
              <a:t> and </a:t>
            </a:r>
            <a:r>
              <a:rPr lang="en-US" altLang="zh-TW" sz="2800" dirty="0" err="1">
                <a:solidFill>
                  <a:srgbClr val="FF0000"/>
                </a:solidFill>
              </a:rPr>
              <a:t>abc</a:t>
            </a:r>
            <a:r>
              <a:rPr lang="en-US" altLang="zh-TW" sz="2800" dirty="0"/>
              <a:t>. 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We use similar rewrite rules in our implementation to ensure that we can find at least one substring in each pattern to index in the </a:t>
            </a:r>
            <a:r>
              <a:rPr lang="en-US" altLang="zh-TW" sz="2800" dirty="0" err="1"/>
              <a:t>sigTree</a:t>
            </a:r>
            <a:r>
              <a:rPr lang="en-US" altLang="zh-TW" sz="2800" dirty="0"/>
              <a:t>.</a:t>
            </a: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093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5863" y="548680"/>
            <a:ext cx="7696200" cy="592138"/>
          </a:xfrm>
        </p:spPr>
        <p:txBody>
          <a:bodyPr/>
          <a:lstStyle/>
          <a:p>
            <a:r>
              <a:rPr lang="en-US" altLang="zh-TW" sz="3600" b="1" dirty="0"/>
              <a:t>Data-Conscious </a:t>
            </a:r>
            <a:r>
              <a:rPr lang="en-US" altLang="zh-TW" sz="3600" b="1" dirty="0" err="1"/>
              <a:t>SigMatch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BF75EA1-D3F0-4163-A066-C017FC3F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396" y="1552574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10DC122-1101-4D50-8061-9BC77E44A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724" y="1871438"/>
            <a:ext cx="4514850" cy="393382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D98281F-9FDF-46E7-B312-4D6BA5EF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28" y="1383823"/>
            <a:ext cx="4083023" cy="51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0" lang="en-US" altLang="zh-TW" sz="2000" kern="0" dirty="0">
                <a:ea typeface="標楷體" pitchFamily="65" charset="-120"/>
              </a:rPr>
              <a:t>Sig:</a:t>
            </a: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 88ff</a:t>
            </a:r>
            <a:r>
              <a:rPr kumimoji="0" lang="en-US" altLang="zh-TW" sz="2000" kern="0" dirty="0">
                <a:ea typeface="標楷體" pitchFamily="65" charset="-120"/>
              </a:rPr>
              <a:t>41cd21ef</a:t>
            </a: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7676</a:t>
            </a:r>
            <a:r>
              <a:rPr kumimoji="0" lang="en-US" altLang="zh-TW" sz="2000" kern="0" dirty="0">
                <a:ea typeface="標楷體" pitchFamily="65" charset="-120"/>
              </a:rPr>
              <a:t>245d9737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CFEDEFE-00D8-4F7B-B316-42C078D89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569" y="5190280"/>
            <a:ext cx="2520280" cy="42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False positive 10 times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5B6A99E-C308-4D01-AB5C-33090A717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499" y="5669996"/>
            <a:ext cx="2426838" cy="42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0" lang="en-US" altLang="zh-TW" sz="2000" kern="0" dirty="0">
                <a:solidFill>
                  <a:srgbClr val="FF0000"/>
                </a:solidFill>
                <a:ea typeface="標楷體" pitchFamily="65" charset="-120"/>
              </a:rPr>
              <a:t>False positive 5 times</a:t>
            </a:r>
          </a:p>
        </p:txBody>
      </p:sp>
    </p:spTree>
    <p:extLst>
      <p:ext uri="{BB962C8B-B14F-4D97-AF65-F5344CB8AC3E}">
        <p14:creationId xmlns:p14="http://schemas.microsoft.com/office/powerpoint/2010/main" val="188364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24B54A-7D19-4FD6-ACA6-8DBDF05F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06" y="1615492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800" dirty="0"/>
              <a:t>We tested </a:t>
            </a:r>
            <a:r>
              <a:rPr lang="en-US" altLang="zh-TW" sz="2800" dirty="0" err="1"/>
              <a:t>sigMatch</a:t>
            </a:r>
            <a:r>
              <a:rPr lang="en-US" altLang="zh-TW" sz="2800" dirty="0"/>
              <a:t> by integrating it with three real-world systems; namely, Bro – a network IDS, </a:t>
            </a:r>
            <a:r>
              <a:rPr lang="en-US" altLang="zh-TW" sz="2800" dirty="0" err="1"/>
              <a:t>ClamAV</a:t>
            </a:r>
            <a:r>
              <a:rPr lang="en-US" altLang="zh-TW" sz="2800" dirty="0"/>
              <a:t> – an anti-virus system, and </a:t>
            </a:r>
            <a:r>
              <a:rPr lang="en-US" altLang="zh-TW" sz="2800" dirty="0" err="1"/>
              <a:t>DBLife</a:t>
            </a:r>
            <a:r>
              <a:rPr lang="en-US" altLang="zh-TW" sz="2800" dirty="0"/>
              <a:t> [13] – an IE system that focuses on content of interest to the database community. 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All experiments were run on a 2.00 GHz Intel Core 2 Duo processor with 3 GB RAM with Ubuntu 8.04 OS, 32 KB L1 cache and 2 MB L2 cache.</a:t>
            </a:r>
          </a:p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401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024B54A-7D19-4FD6-ACA6-8DBDF05F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706" y="1615492"/>
            <a:ext cx="10336187" cy="42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B70F25-74BC-409C-A8C2-B3E31C02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34" y="1494349"/>
            <a:ext cx="8284332" cy="3745877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99CA692-E5B8-4459-8C66-5130E89B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5656958"/>
            <a:ext cx="1033618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800" dirty="0"/>
              <a:t>Throughput is defined as the amount of data scanned per second.</a:t>
            </a:r>
            <a:endParaRPr kumimoji="0" lang="en-US" altLang="zh-TW" sz="2800" kern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193601"/>
      </p:ext>
    </p:extLst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88312</TotalTime>
  <Words>745</Words>
  <Application>Microsoft Office PowerPoint</Application>
  <PresentationFormat>寬螢幕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新細明體</vt:lpstr>
      <vt:lpstr>標楷體</vt:lpstr>
      <vt:lpstr>Arial</vt:lpstr>
      <vt:lpstr>Arial Black</vt:lpstr>
      <vt:lpstr>Cambria</vt:lpstr>
      <vt:lpstr>Times New Roman</vt:lpstr>
      <vt:lpstr>Wingdings</vt:lpstr>
      <vt:lpstr>Studio</vt:lpstr>
      <vt:lpstr>SigMatch Fast and Scalable Multi-Pattern Matching</vt:lpstr>
      <vt:lpstr>INTRODUCTION</vt:lpstr>
      <vt:lpstr>INTRODUCTION</vt:lpstr>
      <vt:lpstr>INTRODUCTION</vt:lpstr>
      <vt:lpstr>Two-Level Hash Function</vt:lpstr>
      <vt:lpstr>Short Signature rewrite</vt:lpstr>
      <vt:lpstr>Data-Conscious SigMatch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</vt:vector>
  </TitlesOfParts>
  <Company>mediahome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chriske</cp:lastModifiedBy>
  <cp:revision>3859</cp:revision>
  <cp:lastPrinted>2013-07-22T14:09:02Z</cp:lastPrinted>
  <dcterms:created xsi:type="dcterms:W3CDTF">2004-07-16T19:12:18Z</dcterms:created>
  <dcterms:modified xsi:type="dcterms:W3CDTF">2017-12-18T15:39:51Z</dcterms:modified>
</cp:coreProperties>
</file>